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4028" r:id="rId1"/>
  </p:sldMasterIdLst>
  <p:notesMasterIdLst>
    <p:notesMasterId r:id="rId20"/>
  </p:notesMasterIdLst>
  <p:sldIdLst>
    <p:sldId id="256" r:id="rId2"/>
    <p:sldId id="266" r:id="rId3"/>
    <p:sldId id="267" r:id="rId4"/>
    <p:sldId id="265" r:id="rId5"/>
    <p:sldId id="258" r:id="rId6"/>
    <p:sldId id="269" r:id="rId7"/>
    <p:sldId id="268" r:id="rId8"/>
    <p:sldId id="257" r:id="rId9"/>
    <p:sldId id="259" r:id="rId10"/>
    <p:sldId id="270" r:id="rId11"/>
    <p:sldId id="271" r:id="rId12"/>
    <p:sldId id="260" r:id="rId13"/>
    <p:sldId id="261" r:id="rId14"/>
    <p:sldId id="262" r:id="rId15"/>
    <p:sldId id="273" r:id="rId16"/>
    <p:sldId id="263" r:id="rId17"/>
    <p:sldId id="264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570"/>
    <p:restoredTop sz="94586"/>
  </p:normalViewPr>
  <p:slideViewPr>
    <p:cSldViewPr snapToGrid="0" snapToObjects="1">
      <p:cViewPr varScale="1">
        <p:scale>
          <a:sx n="78" d="100"/>
          <a:sy n="78" d="100"/>
        </p:scale>
        <p:origin x="20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C80AB-5221-D041-A01E-DA089D7CFC97}" type="datetimeFigureOut">
              <a:rPr lang="en-US" smtClean="0"/>
              <a:t>11/8/16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76184-6912-E541-8264-8D637E49B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40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76184-6912-E541-8264-8D637E49B1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67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62A9-413D-8B44-9E81-DB445A303557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324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A448-FA83-6646-8D9A-4EB0F06E5EA7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75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90D4-7772-294D-9286-5792876BF6F5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9326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64386-5A22-B84F-B2F8-7C921343FADF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860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00198-4C69-7B45-9B48-EC2504C4E4F4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71F68-8E9C-5745-BD15-91ACCF187D65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779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96FB-B423-AF43-B9CA-9B929823D624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4218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068D-A854-E447-B427-78B6A77038FD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13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730C6-553D-EF45-9902-4EDFD8F63533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6500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18285-46CA-A749-AF8C-DD022D45DC8E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38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0E9DE-BBAF-EC49-AD0D-F5CCB7DB3013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EBD3E-AC7E-4C44-8A8D-24A17DE22DE2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03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8314" y="711698"/>
            <a:ext cx="7766936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Status Update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3600" dirty="0" smtClean="0"/>
              <a:t> The </a:t>
            </a:r>
            <a:r>
              <a:rPr lang="en-US" sz="3600" dirty="0" err="1" smtClean="0"/>
              <a:t>DarkLight</a:t>
            </a:r>
            <a:r>
              <a:rPr lang="en-US" sz="3600" dirty="0" smtClean="0"/>
              <a:t> Experiment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24982"/>
            <a:ext cx="9144000" cy="1655762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Jesmin</a:t>
            </a:r>
            <a:r>
              <a:rPr lang="en-US" dirty="0" smtClean="0"/>
              <a:t> Nazeer</a:t>
            </a:r>
          </a:p>
          <a:p>
            <a:pPr algn="ctr"/>
            <a:r>
              <a:rPr lang="en-US" dirty="0" smtClean="0"/>
              <a:t>Hampton University</a:t>
            </a:r>
          </a:p>
          <a:p>
            <a:pPr algn="ctr"/>
            <a:r>
              <a:rPr lang="en-US" dirty="0" smtClean="0"/>
              <a:t>Nuclear Physics Group Meeting 11/08/2016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F14B3-03B8-A24F-A035-6E2BC1424137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496" y="4668897"/>
            <a:ext cx="3159512" cy="1013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252" y="4651977"/>
            <a:ext cx="3072503" cy="101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4016"/>
            <a:ext cx="12192000" cy="88381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14727"/>
            <a:ext cx="10515600" cy="1325563"/>
          </a:xfrm>
        </p:spPr>
        <p:txBody>
          <a:bodyPr/>
          <a:lstStyle/>
          <a:p>
            <a:r>
              <a:rPr lang="en-US" dirty="0" smtClean="0"/>
              <a:t>Problems and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1547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Alignment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-Beam </a:t>
            </a:r>
            <a:r>
              <a:rPr lang="en-US" dirty="0"/>
              <a:t>was never able to pass clearly through the target </a:t>
            </a:r>
            <a:r>
              <a:rPr lang="en-US" dirty="0" smtClean="0"/>
              <a:t>region.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/>
              <a:t>Need to align to axis of magnet with precision of less than a millimeter. 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/>
              <a:t>Should have a test run where the laser is mounted and clearly through </a:t>
            </a:r>
            <a:r>
              <a:rPr lang="en-US" dirty="0" err="1"/>
              <a:t>moller</a:t>
            </a:r>
            <a:r>
              <a:rPr lang="en-US" dirty="0"/>
              <a:t> dump, i.e. sight down through target weeks in advance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Pumping</a:t>
            </a:r>
          </a:p>
          <a:p>
            <a:pPr marL="0" indent="0">
              <a:buNone/>
            </a:pPr>
            <a:r>
              <a:rPr lang="en-US" dirty="0"/>
              <a:t>-Pumping was less effective than </a:t>
            </a:r>
            <a:r>
              <a:rPr lang="en-US" dirty="0" smtClean="0"/>
              <a:t>predicted.</a:t>
            </a:r>
          </a:p>
          <a:p>
            <a:pPr marL="0" indent="0">
              <a:buNone/>
            </a:pPr>
            <a:r>
              <a:rPr lang="en-US" dirty="0" smtClean="0"/>
              <a:t>-Turbo </a:t>
            </a:r>
            <a:r>
              <a:rPr lang="en-US" dirty="0"/>
              <a:t>1 broke, hypothesis is that this was due to shaking during valve closure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>-Also, pumps were not vertically aligned </a:t>
            </a:r>
            <a:r>
              <a:rPr lang="en-US" dirty="0" smtClean="0"/>
              <a:t>well.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64386-5A22-B84F-B2F8-7C921343FADF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554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64386-5A22-B84F-B2F8-7C921343FADF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88381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0600" y="-2184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Problems and Issues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90600" y="1463946"/>
            <a:ext cx="10515600" cy="50448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GEMs</a:t>
            </a:r>
          </a:p>
          <a:p>
            <a:pPr marL="0" indent="0">
              <a:buNone/>
            </a:pPr>
            <a:r>
              <a:rPr lang="en-US" dirty="0"/>
              <a:t>-Problems with I2C communication (i.e. couldn't program APVs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/>
              <a:t>APVs intermittently became non-responsive with no </a:t>
            </a:r>
            <a:r>
              <a:rPr lang="en-US" dirty="0" smtClean="0"/>
              <a:t>clear </a:t>
            </a:r>
            <a:r>
              <a:rPr lang="en-US" dirty="0"/>
              <a:t>way to recover (4 APVs absent during data taking)</a:t>
            </a:r>
          </a:p>
          <a:p>
            <a:pPr marL="0" indent="0">
              <a:buFont typeface="Arial"/>
              <a:buNone/>
            </a:pPr>
            <a:endParaRPr lang="en-US" dirty="0" smtClean="0"/>
          </a:p>
          <a:p>
            <a:r>
              <a:rPr lang="en-US" dirty="0"/>
              <a:t>Trigger </a:t>
            </a:r>
            <a:r>
              <a:rPr lang="en-US" dirty="0" smtClean="0"/>
              <a:t>Paddles</a:t>
            </a:r>
          </a:p>
          <a:p>
            <a:pPr marL="0" indent="0">
              <a:buNone/>
            </a:pPr>
            <a:r>
              <a:rPr lang="en-US" dirty="0" smtClean="0"/>
              <a:t>-One </a:t>
            </a:r>
            <a:r>
              <a:rPr lang="en-US" dirty="0"/>
              <a:t>v812 malfunctioned after </a:t>
            </a:r>
            <a:r>
              <a:rPr lang="en-US" dirty="0" smtClean="0"/>
              <a:t>installation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/>
              <a:t>Slow controls incident damaged more channels, not clear what </a:t>
            </a:r>
            <a:r>
              <a:rPr lang="en-US" dirty="0" smtClean="0"/>
              <a:t>happened.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Slow Controls</a:t>
            </a:r>
          </a:p>
          <a:p>
            <a:pPr marL="0" indent="0">
              <a:buNone/>
            </a:pPr>
            <a:r>
              <a:rPr lang="en-US" dirty="0"/>
              <a:t>-Slow controls webserver occasionally </a:t>
            </a:r>
            <a:r>
              <a:rPr lang="en-US" dirty="0" smtClean="0"/>
              <a:t>froze</a:t>
            </a:r>
          </a:p>
          <a:p>
            <a:pPr marL="0" indent="0">
              <a:buNone/>
            </a:pPr>
            <a:r>
              <a:rPr lang="en-US" dirty="0" smtClean="0"/>
              <a:t>-Various </a:t>
            </a:r>
            <a:r>
              <a:rPr lang="en-US" dirty="0"/>
              <a:t>bugs</a:t>
            </a:r>
            <a:endParaRPr lang="en-US" dirty="0" smtClean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9906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B64386-5A22-B84F-B2F8-7C921343FADF}" type="datetime1">
              <a:rPr lang="en-US" smtClean="0"/>
              <a:pPr/>
              <a:t>11/8/16</a:t>
            </a:fld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764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3145"/>
            <a:ext cx="12192000" cy="88381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2425"/>
            <a:ext cx="10515600" cy="1325563"/>
          </a:xfrm>
        </p:spPr>
        <p:txBody>
          <a:bodyPr/>
          <a:lstStyle/>
          <a:p>
            <a:r>
              <a:rPr lang="en-US" dirty="0" smtClean="0"/>
              <a:t>Data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54189"/>
            <a:ext cx="10676466" cy="3880773"/>
          </a:xfrm>
        </p:spPr>
        <p:txBody>
          <a:bodyPr/>
          <a:lstStyle/>
          <a:p>
            <a:r>
              <a:rPr lang="en-US" dirty="0" smtClean="0"/>
              <a:t>The DAQ system is almost different than what we used before for the MUSE experiment.</a:t>
            </a:r>
          </a:p>
          <a:p>
            <a:r>
              <a:rPr lang="en-US" dirty="0" smtClean="0"/>
              <a:t>So the DAQ code has been adjusted by </a:t>
            </a:r>
            <a:r>
              <a:rPr lang="en-US" dirty="0" err="1" smtClean="0"/>
              <a:t>Anusha</a:t>
            </a:r>
            <a:r>
              <a:rPr lang="en-US" dirty="0" smtClean="0"/>
              <a:t> to read new data type.</a:t>
            </a:r>
          </a:p>
          <a:p>
            <a:r>
              <a:rPr lang="en-US" dirty="0" smtClean="0"/>
              <a:t>Still the Data Analysis is in the beginner’s phase.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66A7-31A9-8346-9F06-B6D3E280ED19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09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4016"/>
            <a:ext cx="12192000" cy="88381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55050"/>
            <a:ext cx="10515600" cy="1325563"/>
          </a:xfrm>
        </p:spPr>
        <p:txBody>
          <a:bodyPr/>
          <a:lstStyle/>
          <a:p>
            <a:r>
              <a:rPr lang="en-US" dirty="0" smtClean="0"/>
              <a:t>Raw ADC spectra – x axis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472" y="1369962"/>
            <a:ext cx="8067362" cy="503676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FC7F-3D12-5147-907E-0B059CD77822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3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4016"/>
            <a:ext cx="12192000" cy="88381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-237029"/>
            <a:ext cx="10515600" cy="1325563"/>
          </a:xfrm>
        </p:spPr>
        <p:txBody>
          <a:bodyPr/>
          <a:lstStyle/>
          <a:p>
            <a:r>
              <a:rPr lang="en-US" dirty="0" smtClean="0"/>
              <a:t>Raw </a:t>
            </a:r>
            <a:r>
              <a:rPr lang="en-US" smtClean="0"/>
              <a:t>ADC Spectra </a:t>
            </a:r>
            <a:r>
              <a:rPr lang="en-US" dirty="0" smtClean="0"/>
              <a:t>– y axis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811" y="1327151"/>
            <a:ext cx="8086023" cy="504841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5F2D-2DA2-A74A-A179-39E0BBA7F533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88381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20877"/>
            <a:ext cx="10515600" cy="1325563"/>
          </a:xfrm>
        </p:spPr>
        <p:txBody>
          <a:bodyPr/>
          <a:lstStyle/>
          <a:p>
            <a:r>
              <a:rPr lang="en-US" dirty="0" smtClean="0"/>
              <a:t>1D Raw ADC spectra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64386-5A22-B84F-B2F8-7C921343FADF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776" y="883811"/>
            <a:ext cx="9577367" cy="555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4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4016"/>
            <a:ext cx="12192000" cy="88381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34893"/>
            <a:ext cx="10515600" cy="1325563"/>
          </a:xfrm>
        </p:spPr>
        <p:txBody>
          <a:bodyPr/>
          <a:lstStyle/>
          <a:p>
            <a:r>
              <a:rPr lang="en-US" dirty="0" smtClean="0"/>
              <a:t>Continue..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Mapping has to be corrected accordingly, since we changed some of the APV cards from v3.1 to v3.0 at LERF.</a:t>
            </a:r>
          </a:p>
          <a:p>
            <a:r>
              <a:rPr lang="en-US" dirty="0" smtClean="0"/>
              <a:t>More analysis has to be done to see clean clusters..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0ABC3-F6E8-E841-9528-58B0A76BDF87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7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4016"/>
            <a:ext cx="12192000" cy="88381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cC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34893"/>
            <a:ext cx="10515600" cy="1325563"/>
          </a:xfrm>
        </p:spPr>
        <p:txBody>
          <a:bodyPr/>
          <a:lstStyle/>
          <a:p>
            <a:r>
              <a:rPr lang="en-US" dirty="0" smtClean="0"/>
              <a:t>Goals for coming weeks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Analysis:</a:t>
            </a:r>
          </a:p>
          <a:p>
            <a:pPr marL="0" indent="0">
              <a:buNone/>
            </a:pPr>
            <a:r>
              <a:rPr lang="en-US" dirty="0" smtClean="0"/>
              <a:t>-Adjust mapping</a:t>
            </a:r>
          </a:p>
          <a:p>
            <a:pPr marL="0" indent="0">
              <a:buNone/>
            </a:pPr>
            <a:r>
              <a:rPr lang="en-US" dirty="0" smtClean="0"/>
              <a:t>-Pedestal subtraction from the raw ADC spectra for each strip</a:t>
            </a:r>
          </a:p>
          <a:p>
            <a:pPr marL="0" indent="0">
              <a:buNone/>
            </a:pPr>
            <a:r>
              <a:rPr lang="en-US" dirty="0" smtClean="0"/>
              <a:t>-Common mode noise correction for each event</a:t>
            </a:r>
          </a:p>
          <a:p>
            <a:endParaRPr lang="en-US" dirty="0" smtClean="0"/>
          </a:p>
          <a:p>
            <a:r>
              <a:rPr lang="en-US" dirty="0" smtClean="0"/>
              <a:t>Hardware</a:t>
            </a:r>
          </a:p>
          <a:p>
            <a:pPr marL="0" indent="0">
              <a:buNone/>
            </a:pPr>
            <a:r>
              <a:rPr lang="en-US" dirty="0" smtClean="0"/>
              <a:t>-Replace broken APVs in the DL GEM stack.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E6C05-FEC7-8549-89D7-87CB3C686103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45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" y="-14016"/>
            <a:ext cx="12192000" cy="6872016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64386-5A22-B84F-B2F8-7C921343FADF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41541" y="2239962"/>
            <a:ext cx="4269059" cy="2364060"/>
          </a:xfrm>
        </p:spPr>
        <p:txBody>
          <a:bodyPr>
            <a:normAutofit/>
          </a:bodyPr>
          <a:lstStyle/>
          <a:p>
            <a:r>
              <a:rPr lang="en-US" dirty="0" smtClean="0"/>
              <a:t>THANK YOU!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224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"/>
            <a:ext cx="12192000" cy="88381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964" y="-220877"/>
            <a:ext cx="10515600" cy="1325563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a possibility that Dark Matter could have its own sector of forces.</a:t>
            </a:r>
          </a:p>
          <a:p>
            <a:r>
              <a:rPr lang="en-US" dirty="0" smtClean="0"/>
              <a:t>There are some anomalies that Standard Model cannot explain such as Muon g-2 derivation from the SM.</a:t>
            </a:r>
          </a:p>
          <a:p>
            <a:r>
              <a:rPr lang="en-US" dirty="0" smtClean="0"/>
              <a:t>A heavy boson - A’ – could explain these anomalies.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64386-5A22-B84F-B2F8-7C921343FADF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99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"/>
            <a:ext cx="12192000" cy="88381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462" y="-135291"/>
            <a:ext cx="10515600" cy="1325563"/>
          </a:xfrm>
        </p:spPr>
        <p:txBody>
          <a:bodyPr/>
          <a:lstStyle/>
          <a:p>
            <a:r>
              <a:rPr lang="en-US" dirty="0" err="1" smtClean="0"/>
              <a:t>DarkLight</a:t>
            </a:r>
            <a:r>
              <a:rPr lang="en-US" dirty="0" smtClean="0"/>
              <a:t> Experiment Overview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64386-5A22-B84F-B2F8-7C921343FADF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658" y="3472607"/>
            <a:ext cx="4324342" cy="6770785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35619" y="1019098"/>
            <a:ext cx="10515600" cy="4351338"/>
          </a:xfrm>
        </p:spPr>
        <p:txBody>
          <a:bodyPr/>
          <a:lstStyle/>
          <a:p>
            <a:r>
              <a:rPr lang="en-US" dirty="0" smtClean="0"/>
              <a:t>Search for a dark photon A’ in the mass range of 10-100 MeV/c</a:t>
            </a:r>
            <a:r>
              <a:rPr lang="en-US" baseline="30000" dirty="0" smtClean="0"/>
              <a:t>2</a:t>
            </a:r>
            <a:r>
              <a:rPr lang="en-US" dirty="0" smtClean="0"/>
              <a:t> which is possibly coupled to leptons.</a:t>
            </a:r>
          </a:p>
          <a:p>
            <a:r>
              <a:rPr lang="en-US" dirty="0" smtClean="0"/>
              <a:t>Reconstruct tracks of all four final Particles.</a:t>
            </a:r>
          </a:p>
          <a:p>
            <a:r>
              <a:rPr lang="en-US" dirty="0" smtClean="0"/>
              <a:t>Invariant mass of the e+/e- pair gives </a:t>
            </a:r>
          </a:p>
          <a:p>
            <a:pPr marL="0" indent="0">
              <a:buNone/>
            </a:pPr>
            <a:r>
              <a:rPr lang="en-US" dirty="0" smtClean="0"/>
              <a:t>the mass of A’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3062" y="2289175"/>
            <a:ext cx="44450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06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88381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874" y="-230050"/>
            <a:ext cx="10515600" cy="1325563"/>
          </a:xfrm>
        </p:spPr>
        <p:txBody>
          <a:bodyPr/>
          <a:lstStyle/>
          <a:p>
            <a:r>
              <a:rPr lang="en-US" dirty="0" smtClean="0"/>
              <a:t>Tracking and Reconstruction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64386-5A22-B84F-B2F8-7C921343FADF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248" y="1307216"/>
            <a:ext cx="8541835" cy="4763532"/>
          </a:xfrm>
        </p:spPr>
      </p:pic>
    </p:spTree>
    <p:extLst>
      <p:ext uri="{BB962C8B-B14F-4D97-AF65-F5344CB8AC3E}">
        <p14:creationId xmlns:p14="http://schemas.microsoft.com/office/powerpoint/2010/main" val="133344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4016"/>
            <a:ext cx="12192000" cy="88381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640" y="-234893"/>
            <a:ext cx="10515600" cy="1325563"/>
          </a:xfrm>
        </p:spPr>
        <p:txBody>
          <a:bodyPr/>
          <a:lstStyle/>
          <a:p>
            <a:r>
              <a:rPr lang="en-US" dirty="0" smtClean="0"/>
              <a:t>LERF at Jefferson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733831"/>
            <a:ext cx="8596668" cy="1818744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/>
              <a:t>5</a:t>
            </a:r>
            <a:r>
              <a:rPr lang="en-US" dirty="0" smtClean="0"/>
              <a:t>mA electron beam with 100 MeV energy is delivered to a windowless Hydrogen target</a:t>
            </a:r>
            <a:r>
              <a:rPr lang="en-US" dirty="0"/>
              <a:t> </a:t>
            </a:r>
            <a:r>
              <a:rPr lang="en-US" dirty="0" smtClean="0"/>
              <a:t>in 0.5T solenoidal field.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2351853"/>
            <a:ext cx="10995618" cy="356035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0E7C-75E1-3643-B95D-DB0A42A4C2EF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50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63172" y="-2688721"/>
            <a:ext cx="10279455" cy="8679946"/>
          </a:xfrm>
        </p:spPr>
      </p:pic>
      <p:sp>
        <p:nvSpPr>
          <p:cNvPr id="6" name="Rectangle 5"/>
          <p:cNvSpPr/>
          <p:nvPr/>
        </p:nvSpPr>
        <p:spPr>
          <a:xfrm>
            <a:off x="0" y="-14016"/>
            <a:ext cx="12192000" cy="88381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992" y="-237029"/>
            <a:ext cx="10515600" cy="1325563"/>
          </a:xfrm>
        </p:spPr>
        <p:txBody>
          <a:bodyPr/>
          <a:lstStyle/>
          <a:p>
            <a:r>
              <a:rPr lang="en-US" dirty="0" smtClean="0"/>
              <a:t>Design Overview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64386-5A22-B84F-B2F8-7C921343FADF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218771" y="1088533"/>
            <a:ext cx="6794813" cy="52678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6 coil Toroidal Magnet </a:t>
            </a:r>
          </a:p>
          <a:p>
            <a:pPr marL="0" indent="0">
              <a:buNone/>
            </a:pPr>
            <a:r>
              <a:rPr lang="en-US" dirty="0" smtClean="0"/>
              <a:t>field-free region along beam-target interaction region</a:t>
            </a:r>
          </a:p>
          <a:p>
            <a:r>
              <a:rPr lang="en-US" dirty="0" smtClean="0"/>
              <a:t>Target chamber </a:t>
            </a:r>
          </a:p>
          <a:p>
            <a:pPr marL="0" indent="0">
              <a:buNone/>
            </a:pPr>
            <a:r>
              <a:rPr lang="en-US" dirty="0" smtClean="0"/>
              <a:t>10</a:t>
            </a:r>
            <a:r>
              <a:rPr lang="en-US" baseline="30000" dirty="0" smtClean="0"/>
              <a:t>-19</a:t>
            </a:r>
            <a:r>
              <a:rPr lang="en-US" dirty="0" smtClean="0"/>
              <a:t> H-atoms/cm</a:t>
            </a:r>
            <a:r>
              <a:rPr lang="en-US" baseline="30000" dirty="0" smtClean="0"/>
              <a:t>-2</a:t>
            </a:r>
            <a:r>
              <a:rPr lang="en-US" dirty="0" smtClean="0"/>
              <a:t> – Radius=2 mm, Length=30cm, Flow rate=1.5x10</a:t>
            </a:r>
            <a:r>
              <a:rPr lang="en-US" baseline="30000" dirty="0" smtClean="0"/>
              <a:t>18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 , Target P= 100 </a:t>
            </a:r>
            <a:r>
              <a:rPr lang="en-US" dirty="0" err="1" smtClean="0"/>
              <a:t>torr</a:t>
            </a:r>
            <a:endParaRPr lang="en-US" dirty="0" smtClean="0"/>
          </a:p>
          <a:p>
            <a:r>
              <a:rPr lang="en-US" dirty="0" smtClean="0"/>
              <a:t>Proton Detector </a:t>
            </a:r>
          </a:p>
          <a:p>
            <a:pPr marL="0" indent="0">
              <a:buNone/>
            </a:pPr>
            <a:r>
              <a:rPr lang="en-US" dirty="0" smtClean="0"/>
              <a:t>A radial TPC – made of </a:t>
            </a:r>
            <a:r>
              <a:rPr lang="en-US" dirty="0" err="1" smtClean="0"/>
              <a:t>Kapton</a:t>
            </a:r>
            <a:r>
              <a:rPr lang="en-US" dirty="0" smtClean="0"/>
              <a:t> - detect low energy recoil protons down to 1MeV</a:t>
            </a:r>
          </a:p>
          <a:p>
            <a:r>
              <a:rPr lang="en-US" dirty="0" smtClean="0"/>
              <a:t>Lepton Tracker - GEM detector</a:t>
            </a:r>
          </a:p>
          <a:p>
            <a:r>
              <a:rPr lang="en-US" dirty="0" smtClean="0"/>
              <a:t>Trigger scintillators</a:t>
            </a:r>
          </a:p>
          <a:p>
            <a:pPr marL="0" indent="0">
              <a:buNone/>
            </a:pPr>
            <a:r>
              <a:rPr lang="en-US" dirty="0" smtClean="0"/>
              <a:t>Trigger the scattered electrons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89" y="3861690"/>
            <a:ext cx="3218985" cy="241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7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88381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083" y="-211952"/>
            <a:ext cx="10515600" cy="1325563"/>
          </a:xfrm>
        </p:spPr>
        <p:txBody>
          <a:bodyPr/>
          <a:lstStyle/>
          <a:p>
            <a:r>
              <a:rPr lang="en-US" dirty="0" smtClean="0"/>
              <a:t>GEM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083" y="1095763"/>
            <a:ext cx="5228063" cy="4857078"/>
          </a:xfrm>
        </p:spPr>
        <p:txBody>
          <a:bodyPr/>
          <a:lstStyle/>
          <a:p>
            <a:r>
              <a:rPr lang="en-US" dirty="0" smtClean="0"/>
              <a:t>GEM telescope Specifications-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Consists of four 10x10 triple layer GEM chambers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Each GEM has four APV-25 frontend chips connected to x and y axis.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2000 readout channels total.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GEMs were supplied ArCO</a:t>
            </a:r>
            <a:r>
              <a:rPr lang="en-US" baseline="-25000" dirty="0" smtClean="0"/>
              <a:t>2 </a:t>
            </a:r>
            <a:r>
              <a:rPr lang="en-US" dirty="0" smtClean="0"/>
              <a:t>gas mixture in 75:25 ratio</a:t>
            </a:r>
            <a:endParaRPr lang="en-US" baseline="-25000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64386-5A22-B84F-B2F8-7C921343FADF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762" y="1113611"/>
            <a:ext cx="5079038" cy="483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08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14016"/>
            <a:ext cx="12192000" cy="88381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14727"/>
            <a:ext cx="10515600" cy="1325563"/>
          </a:xfrm>
        </p:spPr>
        <p:txBody>
          <a:bodyPr/>
          <a:lstStyle/>
          <a:p>
            <a:r>
              <a:rPr lang="en-US" dirty="0" smtClean="0"/>
              <a:t>GEM Detectors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77334" y="1681428"/>
            <a:ext cx="8596668" cy="49794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GEM stack was installed inside the solenoid above the beam pipe.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67" y="2179372"/>
            <a:ext cx="4690533" cy="4148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7334" y="2179372"/>
            <a:ext cx="4538134" cy="4148667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6929438" y="5586414"/>
            <a:ext cx="2228850" cy="64008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749682" y="4373510"/>
            <a:ext cx="782902" cy="185298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B0CA-8604-5B46-B181-B59BF2FBB911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57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4016"/>
            <a:ext cx="12192000" cy="88381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-234893"/>
            <a:ext cx="10515600" cy="1325563"/>
          </a:xfrm>
        </p:spPr>
        <p:txBody>
          <a:bodyPr/>
          <a:lstStyle/>
          <a:p>
            <a:r>
              <a:rPr lang="en-US" dirty="0" smtClean="0"/>
              <a:t>Aug/Sep Run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7701"/>
            <a:ext cx="9420922" cy="4447774"/>
          </a:xfrm>
        </p:spPr>
        <p:txBody>
          <a:bodyPr>
            <a:normAutofit/>
          </a:bodyPr>
          <a:lstStyle/>
          <a:p>
            <a:r>
              <a:rPr lang="en-US" dirty="0"/>
              <a:t>Was an engineering </a:t>
            </a:r>
            <a:r>
              <a:rPr lang="en-US" dirty="0" smtClean="0"/>
              <a:t>run.</a:t>
            </a:r>
            <a:endParaRPr lang="en-US" dirty="0"/>
          </a:p>
          <a:p>
            <a:r>
              <a:rPr lang="en-US" dirty="0" smtClean="0"/>
              <a:t>Successfully acquired </a:t>
            </a:r>
            <a:r>
              <a:rPr lang="en-US" dirty="0"/>
              <a:t>few hours of </a:t>
            </a:r>
            <a:r>
              <a:rPr lang="en-US" dirty="0" smtClean="0"/>
              <a:t>data.</a:t>
            </a:r>
          </a:p>
          <a:p>
            <a:endParaRPr lang="en-US" dirty="0" smtClean="0"/>
          </a:p>
          <a:p>
            <a:r>
              <a:rPr lang="en-US" dirty="0" smtClean="0"/>
              <a:t>Data taking-</a:t>
            </a:r>
          </a:p>
          <a:p>
            <a:pPr lvl="1">
              <a:buFont typeface="Wingdings" charset="2"/>
              <a:buChar char="ü"/>
            </a:pPr>
            <a:r>
              <a:rPr lang="en-US" dirty="0"/>
              <a:t>Took multiple latency scans to time in GEMs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Recorded </a:t>
            </a:r>
            <a:r>
              <a:rPr lang="en-US" dirty="0"/>
              <a:t>large 'splash' samples without target </a:t>
            </a:r>
            <a:r>
              <a:rPr lang="en-US" dirty="0" smtClean="0"/>
              <a:t>gas.</a:t>
            </a:r>
            <a:endParaRPr lang="en-US" dirty="0"/>
          </a:p>
          <a:p>
            <a:pPr lvl="1">
              <a:buFont typeface="Wingdings" charset="2"/>
              <a:buChar char="ü"/>
            </a:pPr>
            <a:r>
              <a:rPr lang="en-US" dirty="0" smtClean="0"/>
              <a:t>Recorded </a:t>
            </a:r>
            <a:r>
              <a:rPr lang="en-US" dirty="0"/>
              <a:t>1k events with target at 300 </a:t>
            </a:r>
            <a:r>
              <a:rPr lang="en-US" dirty="0" err="1"/>
              <a:t>mTorr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4F10-FCF3-004C-BE18-A75A8E5831CE}" type="datetime1">
              <a:rPr lang="en-US" smtClean="0"/>
              <a:t>11/8/16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1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1684</TotalTime>
  <Words>629</Words>
  <Application>Microsoft Macintosh PowerPoint</Application>
  <PresentationFormat>Widescreen</PresentationFormat>
  <Paragraphs>128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</vt:lpstr>
      <vt:lpstr>Calibri Light</vt:lpstr>
      <vt:lpstr>Wingdings</vt:lpstr>
      <vt:lpstr>Arial</vt:lpstr>
      <vt:lpstr>Office Theme</vt:lpstr>
      <vt:lpstr>Status Update   The DarkLight Experiment</vt:lpstr>
      <vt:lpstr>Motivation</vt:lpstr>
      <vt:lpstr>DarkLight Experiment Overview</vt:lpstr>
      <vt:lpstr>Tracking and Reconstruction</vt:lpstr>
      <vt:lpstr>LERF at Jefferson Lab</vt:lpstr>
      <vt:lpstr>Design Overview</vt:lpstr>
      <vt:lpstr>GEM Detectors</vt:lpstr>
      <vt:lpstr>GEM Detectors</vt:lpstr>
      <vt:lpstr>Aug/Sep Run 2016</vt:lpstr>
      <vt:lpstr>Problems and Issues</vt:lpstr>
      <vt:lpstr>PowerPoint Presentation</vt:lpstr>
      <vt:lpstr>Data Analysis</vt:lpstr>
      <vt:lpstr>Raw ADC spectra – x axis</vt:lpstr>
      <vt:lpstr>Raw ADC Spectra – y axis</vt:lpstr>
      <vt:lpstr>1D Raw ADC spectra</vt:lpstr>
      <vt:lpstr>Continue..</vt:lpstr>
      <vt:lpstr>Goals for coming weeks</vt:lpstr>
      <vt:lpstr>THANK YOU! 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Update</dc:title>
  <dc:creator>Sahara  Mohammed Prem Nazeer</dc:creator>
  <cp:lastModifiedBy>Sahara  Mohammed Prem Nazeer</cp:lastModifiedBy>
  <cp:revision>27</cp:revision>
  <dcterms:created xsi:type="dcterms:W3CDTF">2016-10-25T17:08:17Z</dcterms:created>
  <dcterms:modified xsi:type="dcterms:W3CDTF">2016-11-08T18:23:15Z</dcterms:modified>
</cp:coreProperties>
</file>